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259" r:id="rId2"/>
    <p:sldId id="260" r:id="rId3"/>
    <p:sldId id="262" r:id="rId4"/>
    <p:sldId id="264" r:id="rId5"/>
    <p:sldId id="263" r:id="rId6"/>
    <p:sldId id="265" r:id="rId7"/>
    <p:sldId id="266"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7A508-E0D2-4D91-9A06-D27AAB2B310A}" v="12" dt="2021-05-23T10:54:37.321"/>
    <p1510:client id="{42FFFD82-4DCD-4D45-A605-5FF089445221}" v="528" dt="2021-05-23T17:37:02.912"/>
    <p1510:client id="{63F5C331-B1BD-469E-BA41-26416B4B85D3}" v="440" dt="2021-05-23T05:02:57.669"/>
    <p1510:client id="{6AF2142F-ACEC-4CBB-9B65-51E891DBE8C4}" v="729" dt="2021-05-23T15:26:26.186"/>
    <p1510:client id="{85F4255D-8946-445C-BEE1-CA8D7F0435F8}" v="26" dt="2021-05-23T09:00:04.595"/>
    <p1510:client id="{9BB28F79-86D3-47C7-AC80-B2A85DEE9A14}" v="30" dt="2021-05-23T17:03:16.286"/>
    <p1510:client id="{9E4A0D7A-4A45-4DBA-AB7A-2A703A6109A2}" v="307" dt="2021-05-23T05:45:13.740"/>
    <p1510:client id="{AFA3C2C6-798A-4EA6-A750-0BBF5AAC65AF}" v="71" dt="2021-05-23T10:06:58.080"/>
    <p1510:client id="{C23F7EF5-91B5-4333-B5A1-B175CA2094D3}" v="24" dt="2021-05-23T11:41:13.558"/>
    <p1510:client id="{F72636C6-32FE-45BC-A276-CB894A9BD088}" v="769" dt="2021-05-23T10:57:17.988"/>
    <p1510:client id="{F7998149-FFEE-486C-A8FB-13A5CA9563F7}" v="58" dt="2021-05-23T06:12:02.1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672622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74164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8620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280295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6370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35254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74919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03318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01970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29189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394427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53549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5/23/2021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0397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8742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48694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44426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5/23/2021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8860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5/23/2021</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41838935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66606673@N00/2657351848" TargetMode="External"/><Relationship Id="rId2" Type="http://schemas.openxmlformats.org/officeDocument/2006/relationships/image" Target="../media/image9.jpeg"/><Relationship Id="rId1" Type="http://schemas.openxmlformats.org/officeDocument/2006/relationships/slideLayout" Target="../slideLayouts/slideLayout11.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rcim-news.ercim.eu/en118/special/machine-learning-applied-to-ultrasound-imaging-the-next-step-in-democratising-medical-imaging"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rcim-news.ercim.eu/en118/special/machine-learning-applied-to-ultrasound-imaging-the-next-step-in-democratising-medical-imaging"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a16="http://schemas.microsoft.com/office/drawing/2014/main" id="{5DF46DAA-73BB-4875-8143-EBC7993CBD4B}"/>
              </a:ext>
            </a:extLst>
          </p:cNvPr>
          <p:cNvPicPr>
            <a:picLocks noChangeAspect="1"/>
          </p:cNvPicPr>
          <p:nvPr/>
        </p:nvPicPr>
        <p:blipFill rotWithShape="1">
          <a:blip r:embed="rId3"/>
          <a:srcRect t="10000" r="-2" b="-2"/>
          <a:stretch/>
        </p:blipFill>
        <p:spPr>
          <a:xfrm>
            <a:off x="20" y="10"/>
            <a:ext cx="12191981" cy="6857990"/>
          </a:xfrm>
          <a:prstGeom prst="rect">
            <a:avLst/>
          </a:prstGeom>
        </p:spPr>
      </p:pic>
      <p:sp useBgFill="1">
        <p:nvSpPr>
          <p:cNvPr id="9"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6A12B8B-56D6-46BF-92CE-BB2B7CA2231F}"/>
              </a:ext>
            </a:extLst>
          </p:cNvPr>
          <p:cNvSpPr>
            <a:spLocks noGrp="1"/>
          </p:cNvSpPr>
          <p:nvPr>
            <p:ph type="ctrTitle"/>
          </p:nvPr>
        </p:nvSpPr>
        <p:spPr>
          <a:xfrm>
            <a:off x="1316965" y="2084602"/>
            <a:ext cx="3485073" cy="2590952"/>
          </a:xfrm>
        </p:spPr>
        <p:txBody>
          <a:bodyPr>
            <a:normAutofit/>
          </a:bodyPr>
          <a:lstStyle/>
          <a:p>
            <a:pPr algn="l"/>
            <a:r>
              <a:rPr lang="en-US" sz="4000"/>
              <a:t>VMware Hackathon Presentation</a:t>
            </a:r>
            <a:endParaRPr lang="en-US" sz="40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3" name="Subtitle 2">
            <a:extLst>
              <a:ext uri="{FF2B5EF4-FFF2-40B4-BE49-F238E27FC236}">
                <a16:creationId xmlns:a16="http://schemas.microsoft.com/office/drawing/2014/main" id="{75C6BB4F-2EF7-448A-B8B0-F2A019258EAE}"/>
              </a:ext>
            </a:extLst>
          </p:cNvPr>
          <p:cNvSpPr>
            <a:spLocks noGrp="1"/>
          </p:cNvSpPr>
          <p:nvPr>
            <p:ph type="subTitle" idx="1"/>
          </p:nvPr>
        </p:nvSpPr>
        <p:spPr>
          <a:xfrm>
            <a:off x="1316963" y="4157933"/>
            <a:ext cx="3485072" cy="1026544"/>
          </a:xfrm>
        </p:spPr>
        <p:txBody>
          <a:bodyPr>
            <a:normAutofit/>
          </a:bodyPr>
          <a:lstStyle/>
          <a:p>
            <a:pPr algn="l"/>
            <a:r>
              <a:rPr lang="en-US">
                <a:solidFill>
                  <a:srgbClr val="D630E0"/>
                </a:solidFill>
              </a:rPr>
              <a:t> </a:t>
            </a:r>
          </a:p>
        </p:txBody>
      </p:sp>
    </p:spTree>
    <p:extLst>
      <p:ext uri="{BB962C8B-B14F-4D97-AF65-F5344CB8AC3E}">
        <p14:creationId xmlns:p14="http://schemas.microsoft.com/office/powerpoint/2010/main" val="814390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Airport security check | Free SVG">
            <a:extLst>
              <a:ext uri="{FF2B5EF4-FFF2-40B4-BE49-F238E27FC236}">
                <a16:creationId xmlns:a16="http://schemas.microsoft.com/office/drawing/2014/main" id="{CE135FD6-8D61-44E0-AFF5-CE75000C796A}"/>
              </a:ext>
            </a:extLst>
          </p:cNvPr>
          <p:cNvPicPr>
            <a:picLocks noChangeAspect="1"/>
          </p:cNvPicPr>
          <p:nvPr/>
        </p:nvPicPr>
        <p:blipFill rotWithShape="1">
          <a:blip r:embed="rId2">
            <a:alphaModFix amt="25000"/>
          </a:blip>
          <a:srcRect t="24071" b="19679"/>
          <a:stretch/>
        </p:blipFill>
        <p:spPr>
          <a:xfrm>
            <a:off x="20" y="10"/>
            <a:ext cx="12191980" cy="6857990"/>
          </a:xfrm>
          <a:prstGeom prst="rect">
            <a:avLst/>
          </a:prstGeom>
        </p:spPr>
      </p:pic>
      <p:sp>
        <p:nvSpPr>
          <p:cNvPr id="2" name="Title 1">
            <a:extLst>
              <a:ext uri="{FF2B5EF4-FFF2-40B4-BE49-F238E27FC236}">
                <a16:creationId xmlns:a16="http://schemas.microsoft.com/office/drawing/2014/main" id="{17EBDF54-8086-4342-B650-40D5A6152490}"/>
              </a:ext>
            </a:extLst>
          </p:cNvPr>
          <p:cNvSpPr>
            <a:spLocks noGrp="1"/>
          </p:cNvSpPr>
          <p:nvPr>
            <p:ph type="title"/>
          </p:nvPr>
        </p:nvSpPr>
        <p:spPr>
          <a:xfrm>
            <a:off x="913795" y="609600"/>
            <a:ext cx="10353762" cy="1257300"/>
          </a:xfrm>
        </p:spPr>
        <p:txBody>
          <a:bodyPr>
            <a:normAutofit/>
          </a:bodyPr>
          <a:lstStyle/>
          <a:p>
            <a:pPr>
              <a:lnSpc>
                <a:spcPct val="90000"/>
              </a:lnSpc>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Problem Statement : Detect Tailgating and Alert Security Staff</a:t>
            </a:r>
            <a:endParaRPr lang="en-US"/>
          </a:p>
        </p:txBody>
      </p:sp>
      <p:sp>
        <p:nvSpPr>
          <p:cNvPr id="3" name="Content Placeholder 2">
            <a:extLst>
              <a:ext uri="{FF2B5EF4-FFF2-40B4-BE49-F238E27FC236}">
                <a16:creationId xmlns:a16="http://schemas.microsoft.com/office/drawing/2014/main" id="{4F8AEE09-8903-494B-94EB-4D9FFCAF002E}"/>
              </a:ext>
            </a:extLst>
          </p:cNvPr>
          <p:cNvSpPr>
            <a:spLocks noGrp="1"/>
          </p:cNvSpPr>
          <p:nvPr>
            <p:ph idx="1"/>
          </p:nvPr>
        </p:nvSpPr>
        <p:spPr>
          <a:xfrm>
            <a:off x="913795" y="2076450"/>
            <a:ext cx="10353762" cy="3714749"/>
          </a:xfrm>
        </p:spPr>
        <p:txBody>
          <a:bodyPr anchor="ctr">
            <a:normAutofit/>
          </a:bodyPr>
          <a:lstStyle/>
          <a:p>
            <a:pPr indent="-305435">
              <a:buFont typeface="Wingdings" charset="2"/>
              <a:buChar char="q"/>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Team Name : CRAZY_GEEKS</a:t>
            </a:r>
          </a:p>
          <a:p>
            <a:pPr indent="-305435">
              <a:buFont typeface="Wingdings" charset="2"/>
              <a:buChar char="q"/>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Team Leader :-  AYUSH RAJ</a:t>
            </a:r>
          </a:p>
          <a:p>
            <a:pPr indent="-305435">
              <a:buFont typeface="Wingdings" charset="2"/>
              <a:buChar char="q"/>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Other Team Members :-   1. ASHWANI KUMAR</a:t>
            </a:r>
          </a:p>
          <a:p>
            <a:pPr marL="2877185" lvl="8" indent="0">
              <a:buNone/>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2.  </a:t>
            </a:r>
            <a:r>
              <a:rPr lang="en-US" sz="1800">
                <a:ln>
                  <a:solidFill>
                    <a:srgbClr val="000000">
                      <a:lumMod val="75000"/>
                      <a:lumOff val="25000"/>
                      <a:alpha val="10000"/>
                    </a:srgbClr>
                  </a:solidFill>
                </a:ln>
                <a:effectLst>
                  <a:outerShdw blurRad="9525" dist="25400" dir="14640000" algn="tl" rotWithShape="0">
                    <a:srgbClr val="000000">
                      <a:alpha val="30000"/>
                    </a:srgbClr>
                  </a:outerShdw>
                </a:effectLst>
              </a:rPr>
              <a:t>DIPIKA AGRAWAL</a:t>
            </a:r>
          </a:p>
          <a:p>
            <a:pPr marL="2877185" lvl="8" indent="0">
              <a:buNone/>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3.  </a:t>
            </a:r>
            <a:r>
              <a:rPr lang="en-US" sz="1800">
                <a:ln>
                  <a:solidFill>
                    <a:srgbClr val="000000">
                      <a:lumMod val="75000"/>
                      <a:lumOff val="25000"/>
                      <a:alpha val="10000"/>
                    </a:srgbClr>
                  </a:solidFill>
                </a:ln>
                <a:effectLst>
                  <a:outerShdw blurRad="9525" dist="25400" dir="14640000" algn="tl" rotWithShape="0">
                    <a:srgbClr val="000000">
                      <a:alpha val="30000"/>
                    </a:srgbClr>
                  </a:outerShdw>
                </a:effectLst>
              </a:rPr>
              <a:t>MEGHNA BARNWAL</a:t>
            </a:r>
          </a:p>
          <a:p>
            <a:pPr marL="2877185" lvl="8" indent="0">
              <a:buNone/>
            </a:pP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a:p>
            <a:pPr marL="2877185" lvl="8" indent="0">
              <a:buNone/>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a:t>
            </a:r>
          </a:p>
        </p:txBody>
      </p:sp>
    </p:spTree>
    <p:extLst>
      <p:ext uri="{BB962C8B-B14F-4D97-AF65-F5344CB8AC3E}">
        <p14:creationId xmlns:p14="http://schemas.microsoft.com/office/powerpoint/2010/main" val="17385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E69EA9A-1B68-441F-A39A-9D3E9A8EC8F3}"/>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7625" b="8106"/>
          <a:stretch/>
        </p:blipFill>
        <p:spPr>
          <a:xfrm>
            <a:off x="20" y="78451"/>
            <a:ext cx="12191980" cy="6857990"/>
          </a:xfrm>
          <a:prstGeom prst="rect">
            <a:avLst/>
          </a:prstGeom>
        </p:spPr>
      </p:pic>
      <p:sp>
        <p:nvSpPr>
          <p:cNvPr id="2" name="Title 1">
            <a:extLst>
              <a:ext uri="{FF2B5EF4-FFF2-40B4-BE49-F238E27FC236}">
                <a16:creationId xmlns:a16="http://schemas.microsoft.com/office/drawing/2014/main" id="{0179ABD7-1974-4DC9-AF6A-E1AEC35CB869}"/>
              </a:ext>
            </a:extLst>
          </p:cNvPr>
          <p:cNvSpPr>
            <a:spLocks noGrp="1"/>
          </p:cNvSpPr>
          <p:nvPr>
            <p:ph type="title"/>
          </p:nvPr>
        </p:nvSpPr>
        <p:spPr>
          <a:xfrm>
            <a:off x="913795" y="378995"/>
            <a:ext cx="10353762" cy="1257300"/>
          </a:xfrm>
        </p:spPr>
        <p:txBody>
          <a:bodyPr vert="horz" lIns="91440" tIns="45720" rIns="91440" bIns="45720" rtlCol="0" anchor="ctr">
            <a:normAutofit/>
          </a:bodyPr>
          <a:lstStyle/>
          <a:p>
            <a:r>
              <a:rPr lang="en-US" u="sng">
                <a:ln>
                  <a:solidFill>
                    <a:srgbClr val="000000">
                      <a:lumMod val="75000"/>
                      <a:lumOff val="25000"/>
                      <a:alpha val="10000"/>
                    </a:srgbClr>
                  </a:solidFill>
                </a:ln>
                <a:effectLst>
                  <a:outerShdw blurRad="9525" dist="25400" dir="14640000" algn="tl" rotWithShape="0">
                    <a:srgbClr val="000000">
                      <a:alpha val="30000"/>
                    </a:srgbClr>
                  </a:outerShdw>
                </a:effectLst>
              </a:rPr>
              <a:t>OUR ABSTRACT </a:t>
            </a:r>
            <a:r>
              <a:rPr lang="en-US" u="sng">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IDEA </a:t>
            </a:r>
          </a:p>
        </p:txBody>
      </p:sp>
      <p:sp>
        <p:nvSpPr>
          <p:cNvPr id="3" name="Text Placeholder 2">
            <a:extLst>
              <a:ext uri="{FF2B5EF4-FFF2-40B4-BE49-F238E27FC236}">
                <a16:creationId xmlns:a16="http://schemas.microsoft.com/office/drawing/2014/main" id="{39FB1ADA-E245-408D-9F71-A5D972F25757}"/>
              </a:ext>
            </a:extLst>
          </p:cNvPr>
          <p:cNvSpPr>
            <a:spLocks noGrp="1"/>
          </p:cNvSpPr>
          <p:nvPr>
            <p:ph type="body" sz="half" idx="2"/>
          </p:nvPr>
        </p:nvSpPr>
        <p:spPr>
          <a:xfrm>
            <a:off x="557567" y="2374288"/>
            <a:ext cx="11356392" cy="3751907"/>
          </a:xfrm>
        </p:spPr>
        <p:txBody>
          <a:bodyPr vert="horz" lIns="91440" tIns="45720" rIns="91440" bIns="45720" rtlCol="0" anchor="ctr">
            <a:normAutofit lnSpcReduction="10000"/>
          </a:bodyPr>
          <a:lstStyle/>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rPr>
              <a:t>Authentication</a:t>
            </a: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 using swipe card (there will be unique employee id, along with authorization result i.e. access denied or allowed for each employee).</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We will keep track of how many persons cross a door through CCTV video clips given as the input.</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If number of persons passing through an entrance is greater than the number of people authorized to enter, we will trigger a tailgating alarm.</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rPr>
              <a:t>Badge data of each person will be compared with human detection and alarm will send alert when a mismatch occurs.</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p:txBody>
      </p:sp>
      <p:sp>
        <p:nvSpPr>
          <p:cNvPr id="5" name="TextBox 4">
            <a:extLst>
              <a:ext uri="{FF2B5EF4-FFF2-40B4-BE49-F238E27FC236}">
                <a16:creationId xmlns:a16="http://schemas.microsoft.com/office/drawing/2014/main" id="{F066FA0A-4D47-4AC4-B981-935A8E57638C}"/>
              </a:ext>
            </a:extLst>
          </p:cNvPr>
          <p:cNvSpPr txBox="1"/>
          <p:nvPr/>
        </p:nvSpPr>
        <p:spPr>
          <a:xfrm>
            <a:off x="9609242" y="6657945"/>
            <a:ext cx="258275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42741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person, green&#10;&#10;Description automatically generated">
            <a:extLst>
              <a:ext uri="{FF2B5EF4-FFF2-40B4-BE49-F238E27FC236}">
                <a16:creationId xmlns:a16="http://schemas.microsoft.com/office/drawing/2014/main" id="{B78A2C93-AE2F-4F95-8712-134024436951}"/>
              </a:ext>
            </a:extLst>
          </p:cNvPr>
          <p:cNvPicPr>
            <a:picLocks noChangeAspect="1"/>
          </p:cNvPicPr>
          <p:nvPr/>
        </p:nvPicPr>
        <p:blipFill rotWithShape="1">
          <a:blip r:embed="rId2">
            <a:alphaModFix amt="25000"/>
          </a:blip>
          <a:srcRect l="14378" r="17877" b="-1"/>
          <a:stretch/>
        </p:blipFill>
        <p:spPr>
          <a:xfrm>
            <a:off x="20" y="10"/>
            <a:ext cx="6092932" cy="6857990"/>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5A62DC2E-EE2E-459E-83F2-08FB27BB73A7}"/>
              </a:ext>
            </a:extLst>
          </p:cNvPr>
          <p:cNvPicPr>
            <a:picLocks noChangeAspect="1"/>
          </p:cNvPicPr>
          <p:nvPr/>
        </p:nvPicPr>
        <p:blipFill rotWithShape="1">
          <a:blip r:embed="rId3">
            <a:alphaModFix amt="25000"/>
          </a:blip>
          <a:srcRect l="28215" r="28875" b="1"/>
          <a:stretch/>
        </p:blipFill>
        <p:spPr>
          <a:xfrm>
            <a:off x="6092952" y="10"/>
            <a:ext cx="6099048" cy="6857990"/>
          </a:xfrm>
          <a:prstGeom prst="rect">
            <a:avLst/>
          </a:prstGeom>
        </p:spPr>
      </p:pic>
      <p:sp>
        <p:nvSpPr>
          <p:cNvPr id="2" name="Title 1">
            <a:extLst>
              <a:ext uri="{FF2B5EF4-FFF2-40B4-BE49-F238E27FC236}">
                <a16:creationId xmlns:a16="http://schemas.microsoft.com/office/drawing/2014/main" id="{21AED9FB-D2C8-4F2E-8C94-64A35108B834}"/>
              </a:ext>
            </a:extLst>
          </p:cNvPr>
          <p:cNvSpPr>
            <a:spLocks noGrp="1"/>
          </p:cNvSpPr>
          <p:nvPr>
            <p:ph type="title"/>
          </p:nvPr>
        </p:nvSpPr>
        <p:spPr>
          <a:xfrm>
            <a:off x="913795" y="609600"/>
            <a:ext cx="10353762" cy="1257300"/>
          </a:xfrm>
        </p:spPr>
        <p:txBody>
          <a:bodyPr>
            <a:normAutofit/>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Tech Stack Used</a:t>
            </a:r>
            <a:endParaRPr lang="en-US"/>
          </a:p>
        </p:txBody>
      </p:sp>
      <p:sp>
        <p:nvSpPr>
          <p:cNvPr id="3" name="Content Placeholder 2">
            <a:extLst>
              <a:ext uri="{FF2B5EF4-FFF2-40B4-BE49-F238E27FC236}">
                <a16:creationId xmlns:a16="http://schemas.microsoft.com/office/drawing/2014/main" id="{61BFA555-9196-43DB-A948-F23B522DF40E}"/>
              </a:ext>
            </a:extLst>
          </p:cNvPr>
          <p:cNvSpPr>
            <a:spLocks noGrp="1"/>
          </p:cNvSpPr>
          <p:nvPr>
            <p:ph idx="1"/>
          </p:nvPr>
        </p:nvSpPr>
        <p:spPr>
          <a:xfrm>
            <a:off x="913795" y="2076450"/>
            <a:ext cx="10353762" cy="3714749"/>
          </a:xfrm>
        </p:spPr>
        <p:txBody>
          <a:bodyPr anchor="ctr">
            <a:normAutofit/>
          </a:bodyPr>
          <a:lstStyle/>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OpenCV</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Machine Learning</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Deep Learning</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NumPy</a:t>
            </a:r>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Dlib</a:t>
            </a:r>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imutils</a:t>
            </a:r>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3591385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person&#10;&#10;Description automatically generated">
            <a:extLst>
              <a:ext uri="{FF2B5EF4-FFF2-40B4-BE49-F238E27FC236}">
                <a16:creationId xmlns:a16="http://schemas.microsoft.com/office/drawing/2014/main" id="{2FB5E636-9877-4EAB-ACE9-B8B9E5A63247}"/>
              </a:ext>
            </a:extLst>
          </p:cNvPr>
          <p:cNvPicPr>
            <a:picLocks noChangeAspect="1"/>
          </p:cNvPicPr>
          <p:nvPr/>
        </p:nvPicPr>
        <p:blipFill>
          <a:blip r:embed="rId2"/>
          <a:stretch>
            <a:fillRect/>
          </a:stretch>
        </p:blipFill>
        <p:spPr>
          <a:xfrm>
            <a:off x="7230979" y="130888"/>
            <a:ext cx="3655593" cy="3147168"/>
          </a:xfrm>
          <a:prstGeom prst="rect">
            <a:avLst/>
          </a:prstGeom>
        </p:spPr>
      </p:pic>
      <p:sp>
        <p:nvSpPr>
          <p:cNvPr id="2" name="Title 1">
            <a:extLst>
              <a:ext uri="{FF2B5EF4-FFF2-40B4-BE49-F238E27FC236}">
                <a16:creationId xmlns:a16="http://schemas.microsoft.com/office/drawing/2014/main" id="{E1CAE211-9BA8-474F-9C93-EE9EDA1A828D}"/>
              </a:ext>
            </a:extLst>
          </p:cNvPr>
          <p:cNvSpPr>
            <a:spLocks noGrp="1"/>
          </p:cNvSpPr>
          <p:nvPr>
            <p:ph type="title"/>
          </p:nvPr>
        </p:nvSpPr>
        <p:spPr>
          <a:xfrm>
            <a:off x="-995052" y="86035"/>
            <a:ext cx="7723298" cy="1257300"/>
          </a:xfrm>
        </p:spPr>
        <p:txBody>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The Problem</a:t>
            </a:r>
            <a:endParaRPr lang="en-US"/>
          </a:p>
        </p:txBody>
      </p:sp>
      <p:sp>
        <p:nvSpPr>
          <p:cNvPr id="3" name="Content Placeholder 2">
            <a:extLst>
              <a:ext uri="{FF2B5EF4-FFF2-40B4-BE49-F238E27FC236}">
                <a16:creationId xmlns:a16="http://schemas.microsoft.com/office/drawing/2014/main" id="{EEE2F99B-59B0-4454-BB98-7DD248E3550E}"/>
              </a:ext>
            </a:extLst>
          </p:cNvPr>
          <p:cNvSpPr>
            <a:spLocks noGrp="1"/>
          </p:cNvSpPr>
          <p:nvPr>
            <p:ph idx="1"/>
          </p:nvPr>
        </p:nvSpPr>
        <p:spPr>
          <a:xfrm>
            <a:off x="392427" y="1414713"/>
            <a:ext cx="5270420" cy="5228722"/>
          </a:xfrm>
        </p:spPr>
        <p:txBody>
          <a:bodyPr/>
          <a:lstStyle/>
          <a:p>
            <a:pPr indent="-305435"/>
            <a:r>
              <a:rPr lang="en-US" sz="240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Tailgating is such a common security breach that it’s among the top 3 security concerns of Fortune 1000 companies. </a:t>
            </a:r>
          </a:p>
          <a:p>
            <a:pPr indent="-305435"/>
            <a:r>
              <a:rPr lang="en-US" sz="240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Tailgating can be through different ways:- an employee may open a door and hold it open for others or some unauthorized person may enter a door just after some authorized person (the authorized person being unaware of the act).</a:t>
            </a:r>
            <a:endParaRPr lang="en-US" sz="240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endParaRPr lang="en-US" sz="24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pic>
        <p:nvPicPr>
          <p:cNvPr id="5" name="Picture 5" descr="A picture containing text, floor, indoor&#10;&#10;Description automatically generated">
            <a:extLst>
              <a:ext uri="{FF2B5EF4-FFF2-40B4-BE49-F238E27FC236}">
                <a16:creationId xmlns:a16="http://schemas.microsoft.com/office/drawing/2014/main" id="{DAB8D4CE-2526-4903-9A9E-ADCC59A2501D}"/>
              </a:ext>
            </a:extLst>
          </p:cNvPr>
          <p:cNvPicPr>
            <a:picLocks noChangeAspect="1"/>
          </p:cNvPicPr>
          <p:nvPr/>
        </p:nvPicPr>
        <p:blipFill>
          <a:blip r:embed="rId3"/>
          <a:stretch>
            <a:fillRect/>
          </a:stretch>
        </p:blipFill>
        <p:spPr>
          <a:xfrm>
            <a:off x="7230979" y="3385144"/>
            <a:ext cx="3655593" cy="3225950"/>
          </a:xfrm>
          <a:prstGeom prst="rect">
            <a:avLst/>
          </a:prstGeom>
        </p:spPr>
      </p:pic>
    </p:spTree>
    <p:extLst>
      <p:ext uri="{BB962C8B-B14F-4D97-AF65-F5344CB8AC3E}">
        <p14:creationId xmlns:p14="http://schemas.microsoft.com/office/powerpoint/2010/main" val="4124525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C53C47A-473F-46D4-822D-45C2D4CB127B}"/>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1667" b="23333"/>
          <a:stretch/>
        </p:blipFill>
        <p:spPr>
          <a:xfrm>
            <a:off x="20" y="10"/>
            <a:ext cx="12191980" cy="6857990"/>
          </a:xfrm>
          <a:prstGeom prst="rect">
            <a:avLst/>
          </a:prstGeom>
        </p:spPr>
      </p:pic>
      <p:sp>
        <p:nvSpPr>
          <p:cNvPr id="2" name="Title 1">
            <a:extLst>
              <a:ext uri="{FF2B5EF4-FFF2-40B4-BE49-F238E27FC236}">
                <a16:creationId xmlns:a16="http://schemas.microsoft.com/office/drawing/2014/main" id="{3DDD2E52-ABE9-441B-852D-D5DAFC21161D}"/>
              </a:ext>
            </a:extLst>
          </p:cNvPr>
          <p:cNvSpPr>
            <a:spLocks noGrp="1"/>
          </p:cNvSpPr>
          <p:nvPr>
            <p:ph type="title"/>
          </p:nvPr>
        </p:nvSpPr>
        <p:spPr>
          <a:xfrm>
            <a:off x="913795" y="609600"/>
            <a:ext cx="10353762" cy="1257300"/>
          </a:xfrm>
        </p:spPr>
        <p:txBody>
          <a:bodyPr>
            <a:normAutofit/>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Solution</a:t>
            </a:r>
            <a:endParaRPr lang="en-US"/>
          </a:p>
        </p:txBody>
      </p:sp>
      <p:sp>
        <p:nvSpPr>
          <p:cNvPr id="3" name="Content Placeholder 2">
            <a:extLst>
              <a:ext uri="{FF2B5EF4-FFF2-40B4-BE49-F238E27FC236}">
                <a16:creationId xmlns:a16="http://schemas.microsoft.com/office/drawing/2014/main" id="{0A947376-CD77-4857-A287-6437A82C051B}"/>
              </a:ext>
            </a:extLst>
          </p:cNvPr>
          <p:cNvSpPr>
            <a:spLocks noGrp="1"/>
          </p:cNvSpPr>
          <p:nvPr>
            <p:ph idx="1"/>
          </p:nvPr>
        </p:nvSpPr>
        <p:spPr>
          <a:xfrm>
            <a:off x="913795" y="2076450"/>
            <a:ext cx="10353762" cy="3714749"/>
          </a:xfrm>
        </p:spPr>
        <p:txBody>
          <a:bodyPr anchor="ctr">
            <a:normAutofit lnSpcReduction="10000"/>
          </a:bodyPr>
          <a:lstStyle/>
          <a:p>
            <a:pPr marL="380365" indent="-342900">
              <a:buFont typeface="Wingdings" charset="2"/>
              <a:buChar char="v"/>
            </a:pPr>
            <a:r>
              <a:rPr lang="en-US"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 </a:t>
            </a:r>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We will use computer vision to detect human entrances and exits . We integrate our data with access control systems in real-time. Data is compared with human detection to trigger an alert when a mismatch occurs. </a:t>
            </a: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 Raspberry pi will be used as a main controller along with camera which enables to access image processing with any portable embedded system.  </a:t>
            </a:r>
          </a:p>
          <a:p>
            <a:pPr marL="380365" indent="-342900">
              <a:buFont typeface="Wingdings" charset="2"/>
              <a:buChar char="v"/>
            </a:pPr>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 Some Deep Learning algorithm will be used to detect the human body . It analyses the image features by using square by functions.  When we are not in the “detecting” phase we are in the “tracking” phase. For each of our detected persons, we create an object tracker to track the object as it moves around the frame. Our object tracker should be faster and more efficient than the object detector. We’ll continue tracking until we’ve reached the </a:t>
            </a:r>
            <a:r>
              <a:rPr lang="en-US" i="1">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N</a:t>
            </a:r>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-th frame and then re-run our object detector. The entire process then repeats.</a:t>
            </a: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5" name="TextBox 4">
            <a:extLst>
              <a:ext uri="{FF2B5EF4-FFF2-40B4-BE49-F238E27FC236}">
                <a16:creationId xmlns:a16="http://schemas.microsoft.com/office/drawing/2014/main" id="{F4EFDCED-392B-48B9-8CF3-B0A87CBC36D5}"/>
              </a:ext>
            </a:extLst>
          </p:cNvPr>
          <p:cNvSpPr txBox="1"/>
          <p:nvPr/>
        </p:nvSpPr>
        <p:spPr>
          <a:xfrm>
            <a:off x="9902592" y="6657945"/>
            <a:ext cx="228940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93859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D5C293E-F64B-4CC2-810C-8FAE312ACBEA}"/>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1667" b="23333"/>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FEDC736A-ABE8-40C8-BBDB-65FBE49CA466}"/>
              </a:ext>
            </a:extLst>
          </p:cNvPr>
          <p:cNvSpPr>
            <a:spLocks noGrp="1"/>
          </p:cNvSpPr>
          <p:nvPr>
            <p:ph idx="1"/>
          </p:nvPr>
        </p:nvSpPr>
        <p:spPr>
          <a:xfrm>
            <a:off x="913795" y="2076450"/>
            <a:ext cx="10353762" cy="3714749"/>
          </a:xfrm>
        </p:spPr>
        <p:txBody>
          <a:bodyPr anchor="ctr">
            <a:normAutofit/>
          </a:bodyPr>
          <a:lstStyle/>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Integration with security monitoring and control systems provides notification when a tailgating or reverse entry event has occurred. </a:t>
            </a:r>
            <a:endParaRPr lang="en-US"/>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For people counting and reporting: camera installation will be in both ways i.e. angular and overhead. Angular will be for applications like city surveillance to cover wider area and overhead installation for entry and exit points.</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We will use video analytics for surveillance system operator, this will meet the needs of security officers and corporate managers they seek to make practical and effective use of their surveillance system.</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We will have an option to send alarms to VMS or alarm center in case any discrepancy is found.</a:t>
            </a:r>
          </a:p>
          <a:p>
            <a:pPr indent="-305435"/>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1665437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9961AC-E346-4A57-B9C4-8918ADE6D274}"/>
              </a:ext>
            </a:extLst>
          </p:cNvPr>
          <p:cNvSpPr>
            <a:spLocks noGrp="1"/>
          </p:cNvSpPr>
          <p:nvPr>
            <p:ph type="title"/>
          </p:nvPr>
        </p:nvSpPr>
        <p:spPr>
          <a:xfrm>
            <a:off x="1370013" y="1251284"/>
            <a:ext cx="9440862" cy="2458545"/>
          </a:xfrm>
          <a:effectLst/>
        </p:spPr>
        <p:txBody>
          <a:bodyPr vert="horz" lIns="91440" tIns="45720" rIns="91440" bIns="45720" rtlCol="0" anchor="b">
            <a:normAutofit/>
          </a:bodyPr>
          <a:lstStyle/>
          <a:p>
            <a:r>
              <a:rPr lang="en-US" sz="6000"/>
              <a:t>Thank You!</a:t>
            </a:r>
          </a:p>
        </p:txBody>
      </p:sp>
    </p:spTree>
    <p:extLst>
      <p:ext uri="{BB962C8B-B14F-4D97-AF65-F5344CB8AC3E}">
        <p14:creationId xmlns:p14="http://schemas.microsoft.com/office/powerpoint/2010/main" val="3621964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1C2B31"/>
      </a:dk2>
      <a:lt2>
        <a:srgbClr val="F0F3F0"/>
      </a:lt2>
      <a:accent1>
        <a:srgbClr val="D630E0"/>
      </a:accent1>
      <a:accent2>
        <a:srgbClr val="7D22CF"/>
      </a:accent2>
      <a:accent3>
        <a:srgbClr val="4430E0"/>
      </a:accent3>
      <a:accent4>
        <a:srgbClr val="1E54CE"/>
      </a:accent4>
      <a:accent5>
        <a:srgbClr val="30AFE0"/>
      </a:accent5>
      <a:accent6>
        <a:srgbClr val="1DC3AC"/>
      </a:accent6>
      <a:hlink>
        <a:srgbClr val="3F86BF"/>
      </a:hlink>
      <a:folHlink>
        <a:srgbClr val="7F7F7F"/>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SlateVTI</vt:lpstr>
      <vt:lpstr>VMware Hackathon Presentation</vt:lpstr>
      <vt:lpstr>Problem Statement : Detect Tailgating and Alert Security Staff</vt:lpstr>
      <vt:lpstr>OUR ABSTRACT IDEA </vt:lpstr>
      <vt:lpstr>Tech Stack Used</vt:lpstr>
      <vt:lpstr>The Problem</vt:lpstr>
      <vt:lpstr>Solution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 business presentation</dc:title>
  <dc:creator/>
  <cp:revision>180</cp:revision>
  <dcterms:created xsi:type="dcterms:W3CDTF">2021-05-23T04:04:49Z</dcterms:created>
  <dcterms:modified xsi:type="dcterms:W3CDTF">2021-05-23T17:37:07Z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2020-03-13T04:15:13Z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4ddf67fa-94c4-4d54-a3db-00003dcf17f4</vt:lpwstr>
  </property>
  <property fmtid="{D5CDD505-2E9C-101B-9397-08002B2CF9AE}" pid="8" name="MSIP_Label_f42aa342-8706-4288-bd11-ebb85995028c_ContentBits">
    <vt:lpwstr>0</vt:lpwstr>
  </property>
</Properties>
</file>